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2" r:id="rId3"/>
  </p:sldMasterIdLst>
  <p:notesMasterIdLst>
    <p:notesMasterId r:id="rId9"/>
  </p:notesMasterIdLst>
  <p:sldIdLst>
    <p:sldId id="372" r:id="rId4"/>
    <p:sldId id="272" r:id="rId5"/>
    <p:sldId id="373" r:id="rId6"/>
    <p:sldId id="374" r:id="rId7"/>
    <p:sldId id="375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8489C-B04C-49B3-BD1B-86AEA6365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1" y="1535116"/>
            <a:ext cx="5389033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1" y="2174878"/>
            <a:ext cx="5389033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018-39AA-4536-B2BD-CD63775F3B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7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FAC22-DC34-4154-A9C6-8B9D83CC9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8CAEA-8596-42C3-A439-C74A93867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2"/>
            <a:ext cx="4011084" cy="1162050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355"/>
            </a:lvl1pPr>
            <a:lvl2pPr>
              <a:defRPr sz="2902"/>
            </a:lvl2pPr>
            <a:lvl3pPr>
              <a:defRPr sz="244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1"/>
            <a:ext cx="4011084" cy="4691063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114A5-0728-4E4A-A6CC-57932DF99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355"/>
            </a:lvl1pPr>
            <a:lvl2pPr marL="472922" indent="0">
              <a:buNone/>
              <a:defRPr sz="2902"/>
            </a:lvl2pPr>
            <a:lvl3pPr marL="945842" indent="0">
              <a:buNone/>
              <a:defRPr sz="2448"/>
            </a:lvl3pPr>
            <a:lvl4pPr marL="1418763" indent="0">
              <a:buNone/>
              <a:defRPr sz="2086"/>
            </a:lvl4pPr>
            <a:lvl5pPr marL="1891685" indent="0">
              <a:buNone/>
              <a:defRPr sz="2086"/>
            </a:lvl5pPr>
            <a:lvl6pPr marL="2364605" indent="0">
              <a:buNone/>
              <a:defRPr sz="2086"/>
            </a:lvl6pPr>
            <a:lvl7pPr marL="2837527" indent="0">
              <a:buNone/>
              <a:defRPr sz="2086"/>
            </a:lvl7pPr>
            <a:lvl8pPr marL="3310448" indent="0">
              <a:buNone/>
              <a:defRPr sz="2086"/>
            </a:lvl8pPr>
            <a:lvl9pPr marL="3783368" indent="0">
              <a:buNone/>
              <a:defRPr sz="208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0D659-38C1-41BD-A6E7-FC64475BF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1CF2A-1E1C-48F6-A0AD-8787A11AEA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87C35-88C3-4305-9BF2-8A4347136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9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9" y="82551"/>
            <a:ext cx="275378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1133" y="82551"/>
            <a:ext cx="8058151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9F72-C30D-40D2-981E-83337C185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2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38BF-08E2-4131-9F01-7496060B3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sr-Latn-RS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sr-Latn-RS" sz="800" b="0" dirty="0">
                <a:solidFill>
                  <a:schemeClr val="bg1"/>
                </a:solidFill>
              </a:rPr>
              <a:t>©</a:t>
            </a:r>
            <a:r>
              <a:rPr lang="sr-Latn-CS" altLang="sr-Latn-RS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sr-Latn-RS" sz="800" b="0" dirty="0"/>
              <a:t> </a:t>
            </a:r>
            <a:r>
              <a:rPr lang="sr-Latn-CS" altLang="sr-Latn-RS" sz="800" b="0" dirty="0">
                <a:solidFill>
                  <a:schemeClr val="bg1"/>
                </a:solidFill>
              </a:rPr>
              <a:t>Beograd</a:t>
            </a:r>
            <a:r>
              <a:rPr lang="en-GB" altLang="sr-Latn-RS" sz="800" b="0" dirty="0">
                <a:solidFill>
                  <a:schemeClr val="bg1"/>
                </a:solidFill>
              </a:rPr>
              <a:t>   </a:t>
            </a:r>
            <a:r>
              <a:rPr lang="sr-Latn-CS" altLang="sr-Latn-RS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sr-Latn-RS" sz="800" b="0" dirty="0">
                <a:solidFill>
                  <a:schemeClr val="bg1"/>
                </a:solidFill>
              </a:rPr>
              <a:t>.</a:t>
            </a:r>
            <a:endParaRPr lang="en-GB" altLang="sr-Latn-RS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F9C5283C-F4DF-4D02-8AAC-7272FED5A2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351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CBA5A4A-63D4-47E0-A54E-FE85B4AC8F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18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2922" indent="0" algn="ctr">
              <a:buNone/>
              <a:defRPr/>
            </a:lvl2pPr>
            <a:lvl3pPr marL="945842" indent="0" algn="ctr">
              <a:buNone/>
              <a:defRPr/>
            </a:lvl3pPr>
            <a:lvl4pPr marL="1418763" indent="0" algn="ctr">
              <a:buNone/>
              <a:defRPr/>
            </a:lvl4pPr>
            <a:lvl5pPr marL="1891685" indent="0" algn="ctr">
              <a:buNone/>
              <a:defRPr/>
            </a:lvl5pPr>
            <a:lvl6pPr marL="2364605" indent="0" algn="ctr">
              <a:buNone/>
              <a:defRPr/>
            </a:lvl6pPr>
            <a:lvl7pPr marL="2837527" indent="0" algn="ctr">
              <a:buNone/>
              <a:defRPr/>
            </a:lvl7pPr>
            <a:lvl8pPr marL="3310448" indent="0" algn="ctr">
              <a:buNone/>
              <a:defRPr/>
            </a:lvl8pPr>
            <a:lvl9pPr marL="37833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B0D33-5EFA-4CB0-AC84-9B2546E01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2CF70-FF85-4CA2-BAD2-CA37AE513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17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6"/>
            </a:lvl1pPr>
            <a:lvl2pPr marL="472922" indent="0">
              <a:buNone/>
              <a:defRPr sz="1904"/>
            </a:lvl2pPr>
            <a:lvl3pPr marL="945842" indent="0">
              <a:buNone/>
              <a:defRPr sz="1632"/>
            </a:lvl3pPr>
            <a:lvl4pPr marL="1418763" indent="0">
              <a:buNone/>
              <a:defRPr sz="1451"/>
            </a:lvl4pPr>
            <a:lvl5pPr marL="1891685" indent="0">
              <a:buNone/>
              <a:defRPr sz="1451"/>
            </a:lvl5pPr>
            <a:lvl6pPr marL="2364605" indent="0">
              <a:buNone/>
              <a:defRPr sz="1451"/>
            </a:lvl6pPr>
            <a:lvl7pPr marL="2837527" indent="0">
              <a:buNone/>
              <a:defRPr sz="1451"/>
            </a:lvl7pPr>
            <a:lvl8pPr marL="3310448" indent="0">
              <a:buNone/>
              <a:defRPr sz="1451"/>
            </a:lvl8pPr>
            <a:lvl9pPr marL="3783368" indent="0">
              <a:buNone/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EFF86-0543-46C7-BFB4-6CB8975EE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sr-Latn-RS" smtClean="0"/>
              <a:t>29.3.2023.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sr-Latn-RS" smtClean="0"/>
              <a:t>‹#›</a:t>
            </a:fld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507800" imgH="9282240" progId="Photoshop.Image.13">
                  <p:embed/>
                </p:oleObj>
              </mc:Choice>
              <mc:Fallback>
                <p:oleObj name="Image" r:id="rId2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04951"/>
            <a:ext cx="1097280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1" name="Picture 11" descr="Footer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grayscl/>
          </a:blip>
          <a:srcRect r="1666"/>
          <a:stretch>
            <a:fillRect/>
          </a:stretch>
        </p:blipFill>
        <p:spPr bwMode="auto">
          <a:xfrm>
            <a:off x="5" y="6296027"/>
            <a:ext cx="1218776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15090" y="6370640"/>
            <a:ext cx="1079499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>
              <a:defRPr sz="1270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fld id="{71C1CF2A-1E1C-48F6-A0AD-8787A11AEAA5}" type="slidenum">
              <a:rPr lang="en-US" smtClean="0"/>
              <a:pPr defTabSz="82910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2054" name="Picture 17" descr="HEADER"/>
          <p:cNvPicPr>
            <a:picLocks noChangeAspect="1" noChangeArrowheads="1"/>
          </p:cNvPicPr>
          <p:nvPr/>
        </p:nvPicPr>
        <p:blipFill>
          <a:blip r:embed="rId18" cstate="print">
            <a:lum bright="6000" contrast="12000"/>
          </a:blip>
          <a:srcRect/>
          <a:stretch>
            <a:fillRect/>
          </a:stretch>
        </p:blipFill>
        <p:spPr bwMode="auto">
          <a:xfrm>
            <a:off x="0" y="1190625"/>
            <a:ext cx="1219200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601134" y="82551"/>
            <a:ext cx="110151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514355" y="6383338"/>
            <a:ext cx="3860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585" tIns="47292" rIns="94585" bIns="47292"/>
          <a:lstStyle/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97" b="1">
                <a:solidFill>
                  <a:srgbClr val="A70532"/>
                </a:solidFill>
                <a:cs typeface="Arial" charset="0"/>
              </a:rPr>
              <a:t>©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 UNIVERZITET METROPOLITAN,</a:t>
            </a:r>
            <a:r>
              <a:rPr lang="sr-Latn-CS" sz="997">
                <a:solidFill>
                  <a:srgbClr val="A70532"/>
                </a:solidFill>
                <a:cs typeface="Arial" charset="0"/>
              </a:rPr>
              <a:t> 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Beograd</a:t>
            </a:r>
            <a:endParaRPr lang="en-US" sz="997" b="1">
              <a:solidFill>
                <a:srgbClr val="A70532"/>
              </a:solidFill>
              <a:cs typeface="Arial" charset="0"/>
            </a:endParaRPr>
          </a:p>
          <a:p>
            <a:pPr algn="ctr"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7" b="1">
                <a:solidFill>
                  <a:srgbClr val="A70532"/>
                </a:solidFill>
                <a:latin typeface="Myriad Pro" pitchFamily="34" charset="0"/>
                <a:cs typeface="Arial" charset="0"/>
              </a:rPr>
              <a:t> 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59253" y="6373813"/>
            <a:ext cx="70485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>
              <a:defRPr sz="997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5pPr>
      <a:lvl6pPr marL="47292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6pPr>
      <a:lvl7pPr marL="94584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7pPr>
      <a:lvl8pPr marL="1418763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8pPr>
      <a:lvl9pPr marL="1891685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9pPr>
    </p:titleStyle>
    <p:bodyStyle>
      <a:lvl1pPr marL="354690" indent="-354690" algn="l" rtl="0" eaLnBrk="0" fontAlgn="base" hangingPunct="0">
        <a:spcBef>
          <a:spcPct val="20000"/>
        </a:spcBef>
        <a:spcAft>
          <a:spcPct val="0"/>
        </a:spcAft>
        <a:buChar char="•"/>
        <a:defRPr sz="2902">
          <a:solidFill>
            <a:schemeClr val="tx1"/>
          </a:solidFill>
          <a:latin typeface="+mn-lt"/>
          <a:ea typeface="+mn-ea"/>
          <a:cs typeface="+mn-cs"/>
        </a:defRPr>
      </a:lvl1pPr>
      <a:lvl2pPr marL="768497" indent="-295576" algn="l" rtl="0" eaLnBrk="0" fontAlgn="base" hangingPunct="0">
        <a:spcBef>
          <a:spcPct val="20000"/>
        </a:spcBef>
        <a:spcAft>
          <a:spcPct val="0"/>
        </a:spcAft>
        <a:buChar char="–"/>
        <a:defRPr sz="2720">
          <a:solidFill>
            <a:schemeClr val="tx1"/>
          </a:solidFill>
          <a:latin typeface="+mn-lt"/>
        </a:defRPr>
      </a:lvl2pPr>
      <a:lvl3pPr marL="1182302" indent="-236461" algn="l" rtl="0" eaLnBrk="0" fontAlgn="base" hangingPunct="0">
        <a:spcBef>
          <a:spcPct val="20000"/>
        </a:spcBef>
        <a:spcAft>
          <a:spcPct val="0"/>
        </a:spcAft>
        <a:buChar char="•"/>
        <a:defRPr sz="2448">
          <a:solidFill>
            <a:schemeClr val="tx1"/>
          </a:solidFill>
          <a:latin typeface="+mn-lt"/>
        </a:defRPr>
      </a:lvl3pPr>
      <a:lvl4pPr marL="1655224" indent="-236461" algn="l" rtl="0" eaLnBrk="0" fontAlgn="base" hangingPunct="0">
        <a:spcBef>
          <a:spcPct val="20000"/>
        </a:spcBef>
        <a:spcAft>
          <a:spcPct val="0"/>
        </a:spcAft>
        <a:buChar char="–"/>
        <a:defRPr sz="2086">
          <a:solidFill>
            <a:schemeClr val="tx1"/>
          </a:solidFill>
          <a:latin typeface="+mn-lt"/>
        </a:defRPr>
      </a:lvl4pPr>
      <a:lvl5pPr marL="2128144" indent="-236461" algn="l" rtl="0" eaLnBrk="0" fontAlgn="base" hangingPunct="0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5pPr>
      <a:lvl6pPr marL="2601066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6pPr>
      <a:lvl7pPr marL="307398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7pPr>
      <a:lvl8pPr marL="354690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8pPr>
      <a:lvl9pPr marL="4019829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92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84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763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68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60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527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1044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336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93698" y="2768374"/>
            <a:ext cx="4604658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sr-Latn-RS" sz="4400" b="1" dirty="0">
                <a:solidFill>
                  <a:srgbClr val="A70431"/>
                </a:solidFill>
              </a:rPr>
              <a:t>COSMAC CDP 1802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4735C-DE50-AE6F-6C97-3FD5290DB12F}"/>
              </a:ext>
            </a:extLst>
          </p:cNvPr>
          <p:cNvSpPr txBox="1"/>
          <p:nvPr/>
        </p:nvSpPr>
        <p:spPr>
          <a:xfrm>
            <a:off x="4056529" y="3537815"/>
            <a:ext cx="407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Predmet</a:t>
            </a:r>
            <a:r>
              <a:rPr lang="en-US" dirty="0"/>
              <a:t>: CS120 – </a:t>
            </a:r>
            <a:r>
              <a:rPr lang="en-US" dirty="0" err="1"/>
              <a:t>Organizacija</a:t>
            </a:r>
            <a:r>
              <a:rPr lang="en-US" dirty="0"/>
              <a:t> Ra</a:t>
            </a:r>
            <a:r>
              <a:rPr lang="sr-Latn-RS" dirty="0"/>
              <a:t>čunara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7A879-1A57-8F68-A54D-AA5305C154FC}"/>
              </a:ext>
            </a:extLst>
          </p:cNvPr>
          <p:cNvSpPr txBox="1"/>
          <p:nvPr/>
        </p:nvSpPr>
        <p:spPr>
          <a:xfrm>
            <a:off x="3793698" y="4545105"/>
            <a:ext cx="434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Student: Petar Otović 5460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228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Sadržaj</a:t>
            </a:r>
            <a:endParaRPr lang="sr-Latn-RS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pPr algn="just">
              <a:spcBef>
                <a:spcPts val="200"/>
              </a:spcBef>
            </a:pPr>
            <a:r>
              <a:rPr lang="en-US" dirty="0"/>
              <a:t>1</a:t>
            </a:r>
            <a:r>
              <a:rPr lang="sr-Latn-RS" dirty="0"/>
              <a:t>. Slajd – Istorija i zanimljivosti</a:t>
            </a:r>
          </a:p>
          <a:p>
            <a:pPr algn="just">
              <a:spcBef>
                <a:spcPts val="200"/>
              </a:spcBef>
            </a:pPr>
            <a:r>
              <a:rPr lang="en-US" dirty="0"/>
              <a:t>2</a:t>
            </a:r>
            <a:r>
              <a:rPr lang="sr-Latn-RS" dirty="0"/>
              <a:t>. Slajd – Osobine procesora</a:t>
            </a:r>
          </a:p>
          <a:p>
            <a:pPr algn="just">
              <a:spcBef>
                <a:spcPts val="200"/>
              </a:spcBef>
            </a:pPr>
            <a:r>
              <a:rPr lang="en-US" dirty="0"/>
              <a:t>3</a:t>
            </a:r>
            <a:r>
              <a:rPr lang="sr-Latn-RS" dirty="0"/>
              <a:t>. Slajd – Zaključak</a:t>
            </a:r>
          </a:p>
        </p:txBody>
      </p:sp>
    </p:spTree>
    <p:extLst>
      <p:ext uri="{BB962C8B-B14F-4D97-AF65-F5344CB8AC3E}">
        <p14:creationId xmlns:p14="http://schemas.microsoft.com/office/powerpoint/2010/main" val="11475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33B-A2B6-7E83-D4BF-46BDC1B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Istorija i zanimljivosti o procesoru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DB6A0-3C2A-4C73-3EB5-D89B1A6D6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" y="1871569"/>
            <a:ext cx="2967703" cy="32762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93341-8B46-B6D3-A698-75DA92D8EAC7}"/>
              </a:ext>
            </a:extLst>
          </p:cNvPr>
          <p:cNvSpPr txBox="1"/>
          <p:nvPr/>
        </p:nvSpPr>
        <p:spPr>
          <a:xfrm>
            <a:off x="4096871" y="2423257"/>
            <a:ext cx="71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PECOM 64 verzija kućnog računara koja se proizvodila u EI Niš.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0B99-82D8-7259-3950-BF77D221CDE2}"/>
              </a:ext>
            </a:extLst>
          </p:cNvPr>
          <p:cNvSpPr txBox="1"/>
          <p:nvPr/>
        </p:nvSpPr>
        <p:spPr>
          <a:xfrm>
            <a:off x="4096871" y="3244334"/>
            <a:ext cx="61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Koristio je procesor (Cosmac) CDP 1802 koji je radio na 2.8 Mhz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5F371-4D30-566B-4FCD-E14AF5666B66}"/>
              </a:ext>
            </a:extLst>
          </p:cNvPr>
          <p:cNvSpPr txBox="1"/>
          <p:nvPr/>
        </p:nvSpPr>
        <p:spPr>
          <a:xfrm>
            <a:off x="4096871" y="3989293"/>
            <a:ext cx="585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Izdržljiv na veoma niske i visoke temperature pa se koristio za mnoge svemirske programe.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2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1BDB-5C0A-5A77-5368-8621A175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Osobine</a:t>
            </a:r>
            <a:r>
              <a:rPr lang="en-GB" b="1" dirty="0"/>
              <a:t> </a:t>
            </a:r>
            <a:r>
              <a:rPr lang="en-GB" b="1" dirty="0" err="1"/>
              <a:t>procesora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7C02CD-BD36-7DB1-3D05-16E181ED0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2" y="2063229"/>
            <a:ext cx="4226073" cy="24947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F5646-1012-DD47-1527-50F2B062E716}"/>
              </a:ext>
            </a:extLst>
          </p:cNvPr>
          <p:cNvSpPr txBox="1"/>
          <p:nvPr/>
        </p:nvSpPr>
        <p:spPr>
          <a:xfrm>
            <a:off x="5218980" y="2432650"/>
            <a:ext cx="471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Prvi</a:t>
            </a:r>
            <a:r>
              <a:rPr lang="en-US" dirty="0"/>
              <a:t> CMOS </a:t>
            </a:r>
            <a:r>
              <a:rPr lang="en-US" dirty="0" err="1"/>
              <a:t>mikroprocesor</a:t>
            </a:r>
            <a:endParaRPr lang="sr-Cyrl-R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F931F3-80D1-14CA-7811-F33A0064F926}"/>
              </a:ext>
            </a:extLst>
          </p:cNvPr>
          <p:cNvSpPr txBox="1"/>
          <p:nvPr/>
        </p:nvSpPr>
        <p:spPr>
          <a:xfrm>
            <a:off x="5218980" y="2836488"/>
            <a:ext cx="574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Prvi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jezik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visokog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nivoa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dostupan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za 1802 bio je Forth</a:t>
            </a:r>
            <a:endParaRPr lang="sr-Cyrl-R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811F24-2188-A29D-A54E-27AC8CB43D4B}"/>
              </a:ext>
            </a:extLst>
          </p:cNvPr>
          <p:cNvSpPr txBox="1"/>
          <p:nvPr/>
        </p:nvSpPr>
        <p:spPr>
          <a:xfrm>
            <a:off x="5218980" y="3240326"/>
            <a:ext cx="558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Nema</a:t>
            </a:r>
            <a:r>
              <a:rPr lang="en-US" dirty="0"/>
              <a:t> </a:t>
            </a:r>
            <a:r>
              <a:rPr lang="en-US" dirty="0" err="1"/>
              <a:t>minimalnu</a:t>
            </a:r>
            <a:r>
              <a:rPr lang="en-US" dirty="0"/>
              <a:t> </a:t>
            </a:r>
            <a:r>
              <a:rPr lang="en-US" dirty="0" err="1"/>
              <a:t>brzinu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pa </a:t>
            </a:r>
            <a:r>
              <a:rPr lang="en-US" dirty="0" err="1"/>
              <a:t>moze</a:t>
            </a:r>
            <a:r>
              <a:rPr lang="en-US" dirty="0"/>
              <a:t> da se “</a:t>
            </a:r>
            <a:r>
              <a:rPr lang="en-US" dirty="0" err="1"/>
              <a:t>iskljuci</a:t>
            </a:r>
            <a:r>
              <a:rPr lang="en-US" dirty="0"/>
              <a:t>”</a:t>
            </a:r>
            <a:endParaRPr lang="sr-Cyrl-R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1F10A-A98C-C977-DBD5-6A3006D75807}"/>
              </a:ext>
            </a:extLst>
          </p:cNvPr>
          <p:cNvSpPr txBox="1"/>
          <p:nvPr/>
        </p:nvSpPr>
        <p:spPr>
          <a:xfrm>
            <a:off x="5218980" y="3644164"/>
            <a:ext cx="6134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-1802 je 8-bitna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mašina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minimalnom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podrškom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za 16-bitne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operacije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172496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067F2-90EC-AE5E-77EA-DDCBA4B64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7200" dirty="0"/>
              <a:t>HVALA NA PAZNJI</a:t>
            </a:r>
            <a:endParaRPr lang="sr-Cyrl-RS" sz="7200" dirty="0"/>
          </a:p>
        </p:txBody>
      </p:sp>
    </p:spTree>
    <p:extLst>
      <p:ext uri="{BB962C8B-B14F-4D97-AF65-F5344CB8AC3E}">
        <p14:creationId xmlns:p14="http://schemas.microsoft.com/office/powerpoint/2010/main" val="22696109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TROPOLITAN - Predavanj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ETROPOLITAN - Predavanj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14009</TotalTime>
  <Words>127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Myriad Pro</vt:lpstr>
      <vt:lpstr>Custom Design</vt:lpstr>
      <vt:lpstr>Office Theme</vt:lpstr>
      <vt:lpstr>METROPOLITAN - Predavanje</vt:lpstr>
      <vt:lpstr>Image</vt:lpstr>
      <vt:lpstr>PowerPoint Presentation</vt:lpstr>
      <vt:lpstr>Sadržaj</vt:lpstr>
      <vt:lpstr>Istorija i zanimljivosti o procesoru</vt:lpstr>
      <vt:lpstr>Osobine procesora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sluzba;Nemanja Zdravkovic</dc:creator>
  <cp:lastModifiedBy>Petar</cp:lastModifiedBy>
  <cp:revision>516</cp:revision>
  <dcterms:created xsi:type="dcterms:W3CDTF">2015-09-11T12:39:33Z</dcterms:created>
  <dcterms:modified xsi:type="dcterms:W3CDTF">2023-03-30T05:48:35Z</dcterms:modified>
</cp:coreProperties>
</file>